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 Bold" panose="020B0604020202020204" charset="0"/>
      <p:regular r:id="rId18"/>
    </p:embeddedFont>
    <p:embeddedFont>
      <p:font typeface="Playfair Display SC Bold" panose="020B0604020202020204" charset="0"/>
      <p:regular r:id="rId19"/>
    </p:embeddedFont>
    <p:embeddedFont>
      <p:font typeface="Playlist Script" panose="020B0604020202020204" charset="0"/>
      <p:regular r:id="rId20"/>
    </p:embeddedFont>
    <p:embeddedFont>
      <p:font typeface="Titillium Web" panose="00000500000000000000" pitchFamily="2" charset="0"/>
      <p:regular r:id="rId21"/>
    </p:embeddedFont>
    <p:embeddedFont>
      <p:font typeface="Titillium Web Bold" panose="00000800000000000000" charset="0"/>
      <p:regular r:id="rId22"/>
    </p:embeddedFont>
    <p:embeddedFont>
      <p:font typeface="Titillium Web Semi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A66CE-BF73-4282-AF7B-6475AC473205}" v="1" dt="2024-04-04T05:59:56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96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ISH RAJPUTH" userId="a5ffbe36ceb5f58b" providerId="LiveId" clId="{CD8A66CE-BF73-4282-AF7B-6475AC473205}"/>
    <pc:docChg chg="modSld">
      <pc:chgData name="NITHISH RAJPUTH" userId="a5ffbe36ceb5f58b" providerId="LiveId" clId="{CD8A66CE-BF73-4282-AF7B-6475AC473205}" dt="2024-04-04T05:59:56.633" v="0"/>
      <pc:docMkLst>
        <pc:docMk/>
      </pc:docMkLst>
      <pc:sldChg chg="modTransition">
        <pc:chgData name="NITHISH RAJPUTH" userId="a5ffbe36ceb5f58b" providerId="LiveId" clId="{CD8A66CE-BF73-4282-AF7B-6475AC473205}" dt="2024-04-04T05:59:56.633" v="0"/>
        <pc:sldMkLst>
          <pc:docMk/>
          <pc:sldMk cId="0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828" y="709601"/>
            <a:ext cx="1931218" cy="1931300"/>
            <a:chOff x="0" y="0"/>
            <a:chExt cx="2574957" cy="25750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74925" cy="2575052"/>
            </a:xfrm>
            <a:custGeom>
              <a:avLst/>
              <a:gdLst/>
              <a:ahLst/>
              <a:cxnLst/>
              <a:rect l="l" t="t" r="r" b="b"/>
              <a:pathLst>
                <a:path w="2574925" h="2575052">
                  <a:moveTo>
                    <a:pt x="2574925" y="1287526"/>
                  </a:moveTo>
                  <a:cubicBezTo>
                    <a:pt x="2574925" y="1998599"/>
                    <a:pt x="1998472" y="2575052"/>
                    <a:pt x="1287399" y="2575052"/>
                  </a:cubicBezTo>
                  <a:cubicBezTo>
                    <a:pt x="576326" y="2575052"/>
                    <a:pt x="0" y="1998599"/>
                    <a:pt x="0" y="1287526"/>
                  </a:cubicBezTo>
                  <a:cubicBezTo>
                    <a:pt x="0" y="576453"/>
                    <a:pt x="576453" y="0"/>
                    <a:pt x="1287526" y="0"/>
                  </a:cubicBezTo>
                  <a:cubicBezTo>
                    <a:pt x="1998599" y="0"/>
                    <a:pt x="2574925" y="576453"/>
                    <a:pt x="2574925" y="1287526"/>
                  </a:cubicBezTo>
                  <a:close/>
                </a:path>
              </a:pathLst>
            </a:custGeom>
            <a:blipFill>
              <a:blip r:embed="rId2"/>
              <a:stretch>
                <a:fillRect l="-2" r="-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6406851"/>
            <a:ext cx="11201836" cy="200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04"/>
              </a:lnSpc>
            </a:pPr>
            <a:r>
              <a:rPr lang="en-US" sz="13088">
                <a:solidFill>
                  <a:srgbClr val="FFFFFF"/>
                </a:solidFill>
                <a:latin typeface="Titillium Web Bold"/>
              </a:rPr>
              <a:t>G-Tech 3.0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80718" y="5878624"/>
            <a:ext cx="38890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 Bold"/>
              </a:rPr>
              <a:t>K.Akshaya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210550054661052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MSDS 3rd year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0341" y="942975"/>
            <a:ext cx="7872224" cy="188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8"/>
              </a:lnSpc>
            </a:pPr>
            <a:r>
              <a:rPr lang="en-US" sz="5198">
                <a:solidFill>
                  <a:srgbClr val="FFFFFF"/>
                </a:solidFill>
                <a:latin typeface="Playfair Display SC Bold"/>
              </a:rPr>
              <a:t>Girraj Government College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22565" y="5878624"/>
            <a:ext cx="3889016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 Bold"/>
              </a:rPr>
              <a:t>B.Nithish Singh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210550054661015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MSDS 3rd year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Titillium Web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323565" y="-3871523"/>
            <a:ext cx="12951676" cy="10078759"/>
          </a:xfrm>
          <a:custGeom>
            <a:avLst/>
            <a:gdLst/>
            <a:ahLst/>
            <a:cxnLst/>
            <a:rect l="l" t="t" r="r" b="b"/>
            <a:pathLst>
              <a:path w="12951676" h="10078759">
                <a:moveTo>
                  <a:pt x="0" y="0"/>
                </a:moveTo>
                <a:lnTo>
                  <a:pt x="12951676" y="0"/>
                </a:lnTo>
                <a:lnTo>
                  <a:pt x="12951676" y="10078759"/>
                </a:lnTo>
                <a:lnTo>
                  <a:pt x="0" y="10078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644414"/>
            <a:ext cx="9963724" cy="613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8">
                <a:solidFill>
                  <a:srgbClr val="FFFFFF"/>
                </a:solidFill>
                <a:latin typeface="Titillium Web"/>
              </a:rPr>
              <a:t>One stop destination for all your learning process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22565" y="7135924"/>
            <a:ext cx="3889016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 Bold"/>
              </a:rPr>
              <a:t>P.Ajay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210550054671039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MSCS 3rd year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Titillium Web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080718" y="7212260"/>
            <a:ext cx="388901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 Bold"/>
              </a:rPr>
              <a:t>B.Ravikiran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210550054661013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MSDS 3rd year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22565" y="8545760"/>
            <a:ext cx="3889016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 Bold"/>
              </a:rPr>
              <a:t>D.Sohamprakash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210550054661030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MSDS 3rd year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Titillium Web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80718" y="8545760"/>
            <a:ext cx="3889016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 Bold"/>
              </a:rPr>
              <a:t>M.Niharika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210550054661059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Titillium Web"/>
              </a:rPr>
              <a:t>MSDS 3rd year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3222157"/>
            <a:ext cx="6890116" cy="551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300">
                <a:solidFill>
                  <a:srgbClr val="DD3232"/>
                </a:solidFill>
                <a:latin typeface="Titillium Web Semi-Bold"/>
              </a:rPr>
              <a:t>Software requirements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4001879"/>
            <a:ext cx="6890116" cy="6483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537" lvl="2" indent="-236179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Titillium Web Bold"/>
              </a:rPr>
              <a:t>Operating system:</a:t>
            </a:r>
            <a:r>
              <a:rPr lang="en-US" sz="3099">
                <a:solidFill>
                  <a:srgbClr val="FFFFFF"/>
                </a:solidFill>
                <a:latin typeface="Titillium Web"/>
              </a:rPr>
              <a:t> Windows</a:t>
            </a:r>
          </a:p>
          <a:p>
            <a:pPr marL="708537" lvl="2" indent="-236179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Titillium Web Bold"/>
              </a:rPr>
              <a:t>Front-end: </a:t>
            </a:r>
            <a:r>
              <a:rPr lang="en-US" sz="3099">
                <a:solidFill>
                  <a:srgbClr val="FFFFFF"/>
                </a:solidFill>
                <a:latin typeface="Titillium Web"/>
              </a:rPr>
              <a:t>HTML, CSS, Bootstrap, javaScript</a:t>
            </a:r>
          </a:p>
          <a:p>
            <a:pPr marL="708431" lvl="2" indent="-236144" algn="l">
              <a:lnSpc>
                <a:spcPts val="4338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Titillium Web Bold"/>
              </a:rPr>
              <a:t>Back-end:</a:t>
            </a:r>
            <a:r>
              <a:rPr lang="en-US" sz="3099">
                <a:solidFill>
                  <a:srgbClr val="FFFFFF"/>
                </a:solidFill>
                <a:latin typeface="Titillium Web"/>
              </a:rPr>
              <a:t> mysql, Javascript, Bot press.</a:t>
            </a:r>
          </a:p>
          <a:p>
            <a:pPr marL="708537" lvl="2" indent="-236179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Titillium Web"/>
              </a:rPr>
              <a:t> </a:t>
            </a:r>
            <a:r>
              <a:rPr lang="en-US" sz="3099">
                <a:solidFill>
                  <a:srgbClr val="FFFFFF"/>
                </a:solidFill>
                <a:latin typeface="Titillium Web Bold"/>
              </a:rPr>
              <a:t>Communication Architecture</a:t>
            </a:r>
            <a:r>
              <a:rPr lang="en-US" sz="3099">
                <a:solidFill>
                  <a:srgbClr val="FFFFFF"/>
                </a:solidFill>
                <a:latin typeface="Titillium Web"/>
              </a:rPr>
              <a:t>: ER Model Diagrams.</a:t>
            </a:r>
          </a:p>
          <a:p>
            <a:pPr marL="708537" lvl="2" indent="-236179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Titillium Web Bold"/>
              </a:rPr>
              <a:t>Client Browsers:</a:t>
            </a:r>
            <a:r>
              <a:rPr lang="en-US" sz="3099">
                <a:solidFill>
                  <a:srgbClr val="FFFFFF"/>
                </a:solidFill>
                <a:latin typeface="Titillium Web"/>
              </a:rPr>
              <a:t> Microsoft EDGE, Chrome, Internet Explorer, etc.</a:t>
            </a:r>
          </a:p>
          <a:p>
            <a:pPr marL="708537" lvl="2" indent="-236179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Titillium Web Bold"/>
              </a:rPr>
              <a:t>Apps</a:t>
            </a:r>
            <a:r>
              <a:rPr lang="en-US" sz="3099">
                <a:solidFill>
                  <a:srgbClr val="FFFFFF"/>
                </a:solidFill>
                <a:latin typeface="Titillium Web"/>
              </a:rPr>
              <a:t>: Telegram, Whatsapp.</a:t>
            </a:r>
          </a:p>
          <a:p>
            <a:pPr marL="708537" lvl="2" indent="-236179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Titillium Web"/>
              </a:rPr>
              <a:t>Internet connectivity</a:t>
            </a:r>
          </a:p>
          <a:p>
            <a:pPr marL="708537" lvl="2" indent="-236179" algn="l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Titillium Web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1760803" y="3250732"/>
            <a:ext cx="10904803" cy="8862631"/>
          </a:xfrm>
          <a:custGeom>
            <a:avLst/>
            <a:gdLst/>
            <a:ahLst/>
            <a:cxnLst/>
            <a:rect l="l" t="t" r="r" b="b"/>
            <a:pathLst>
              <a:path w="10904803" h="8862631">
                <a:moveTo>
                  <a:pt x="0" y="0"/>
                </a:moveTo>
                <a:lnTo>
                  <a:pt x="10904803" y="0"/>
                </a:lnTo>
                <a:lnTo>
                  <a:pt x="10904803" y="8862631"/>
                </a:lnTo>
                <a:lnTo>
                  <a:pt x="0" y="8862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25941" y="499718"/>
            <a:ext cx="1846516" cy="2057400"/>
          </a:xfrm>
          <a:custGeom>
            <a:avLst/>
            <a:gdLst/>
            <a:ahLst/>
            <a:cxnLst/>
            <a:rect l="l" t="t" r="r" b="b"/>
            <a:pathLst>
              <a:path w="1846516" h="2057400">
                <a:moveTo>
                  <a:pt x="0" y="0"/>
                </a:moveTo>
                <a:lnTo>
                  <a:pt x="1846516" y="0"/>
                </a:lnTo>
                <a:lnTo>
                  <a:pt x="18465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44000" y="425023"/>
            <a:ext cx="7890851" cy="2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20"/>
              </a:lnSpc>
            </a:pPr>
            <a:r>
              <a:rPr lang="en-US" sz="8200">
                <a:solidFill>
                  <a:srgbClr val="FFFFFF"/>
                </a:solidFill>
                <a:latin typeface="Titillium Web Bold"/>
              </a:rPr>
              <a:t>SYSTEM CONFIGURATION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231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12187" y="5143500"/>
          <a:ext cx="17246600" cy="3581400"/>
        </p:xfrm>
        <a:graphic>
          <a:graphicData uri="http://schemas.openxmlformats.org/drawingml/2006/table">
            <a:tbl>
              <a:tblPr/>
              <a:tblGrid>
                <a:gridCol w="572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9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1400">
                <a:tc>
                  <a:txBody>
                    <a:bodyPr/>
                    <a:lstStyle/>
                    <a:p>
                      <a:pPr algn="l">
                        <a:lnSpc>
                          <a:spcPts val="402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Titillium Web Bold"/>
                        </a:rPr>
                        <a:t>Automated Navigation:</a:t>
                      </a:r>
                      <a:r>
                        <a:rPr lang="en-US" sz="3099">
                          <a:solidFill>
                            <a:srgbClr val="FFFFFF"/>
                          </a:solidFill>
                          <a:latin typeface="Titillium Web"/>
                        </a:rPr>
                        <a:t> The Gtech Bot efficiently navigates through different sections of the website, saving time and effort for users..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2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Titillium Web Bold"/>
                        </a:rPr>
                        <a:t>Productivity Enhancement: </a:t>
                      </a:r>
                      <a:r>
                        <a:rPr lang="en-US" sz="3099">
                          <a:solidFill>
                            <a:srgbClr val="FFFFFF"/>
                          </a:solidFill>
                          <a:latin typeface="Titillium Web"/>
                        </a:rPr>
                        <a:t>By automating tasks, the bot enables users to focus on learning and project work, thereby increasing productivity.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2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Titillium Web Bold"/>
                        </a:rPr>
                        <a:t>Time-Saving Features: </a:t>
                      </a:r>
                      <a:r>
                        <a:rPr lang="en-US" sz="3099">
                          <a:solidFill>
                            <a:srgbClr val="FFFFFF"/>
                          </a:solidFill>
                          <a:latin typeface="Titillium Web"/>
                        </a:rPr>
                        <a:t>The bot's capabilities contribute to a more efficient and streamlined experience for users, allowing them to access resources quickly.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rot="1718825">
            <a:off x="12294533" y="-1684007"/>
            <a:ext cx="11119219" cy="6631098"/>
          </a:xfrm>
          <a:custGeom>
            <a:avLst/>
            <a:gdLst/>
            <a:ahLst/>
            <a:cxnLst/>
            <a:rect l="l" t="t" r="r" b="b"/>
            <a:pathLst>
              <a:path w="11119219" h="6631098">
                <a:moveTo>
                  <a:pt x="0" y="0"/>
                </a:moveTo>
                <a:lnTo>
                  <a:pt x="11119219" y="0"/>
                </a:lnTo>
                <a:lnTo>
                  <a:pt x="11119219" y="6631098"/>
                </a:lnTo>
                <a:lnTo>
                  <a:pt x="0" y="663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13502" y="1399331"/>
            <a:ext cx="6460996" cy="3335489"/>
          </a:xfrm>
          <a:custGeom>
            <a:avLst/>
            <a:gdLst/>
            <a:ahLst/>
            <a:cxnLst/>
            <a:rect l="l" t="t" r="r" b="b"/>
            <a:pathLst>
              <a:path w="6460996" h="3335489">
                <a:moveTo>
                  <a:pt x="0" y="0"/>
                </a:moveTo>
                <a:lnTo>
                  <a:pt x="6460996" y="0"/>
                </a:lnTo>
                <a:lnTo>
                  <a:pt x="6460996" y="3335489"/>
                </a:lnTo>
                <a:lnTo>
                  <a:pt x="0" y="333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0231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01879" y="396563"/>
            <a:ext cx="11142104" cy="302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8"/>
              </a:lnSpc>
            </a:pPr>
            <a:r>
              <a:rPr lang="en-US" sz="9932">
                <a:solidFill>
                  <a:srgbClr val="FFFFFF"/>
                </a:solidFill>
                <a:latin typeface="Titillium Web Bold"/>
              </a:rPr>
              <a:t>ROLES OF PROPOSED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07619" y="4819817"/>
            <a:ext cx="10130624" cy="172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766">
                <a:solidFill>
                  <a:srgbClr val="FFFFFF"/>
                </a:solidFill>
                <a:latin typeface="Titillium Web"/>
              </a:rPr>
              <a:t>The main objective of the project develop a fully functional bot which servers the users as smart hub.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765496" y="914400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  <p:sp>
        <p:nvSpPr>
          <p:cNvPr id="5" name="Freeform 5"/>
          <p:cNvSpPr/>
          <p:nvPr/>
        </p:nvSpPr>
        <p:spPr>
          <a:xfrm>
            <a:off x="5574705" y="7023244"/>
            <a:ext cx="9190791" cy="6985001"/>
          </a:xfrm>
          <a:custGeom>
            <a:avLst/>
            <a:gdLst/>
            <a:ahLst/>
            <a:cxnLst/>
            <a:rect l="l" t="t" r="r" b="b"/>
            <a:pathLst>
              <a:path w="9190791" h="6985001">
                <a:moveTo>
                  <a:pt x="0" y="0"/>
                </a:moveTo>
                <a:lnTo>
                  <a:pt x="9190791" y="0"/>
                </a:lnTo>
                <a:lnTo>
                  <a:pt x="9190791" y="6985001"/>
                </a:lnTo>
                <a:lnTo>
                  <a:pt x="0" y="6985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0"/>
            <a:ext cx="6588250" cy="11354133"/>
          </a:xfrm>
          <a:custGeom>
            <a:avLst/>
            <a:gdLst/>
            <a:ahLst/>
            <a:cxnLst/>
            <a:rect l="l" t="t" r="r" b="b"/>
            <a:pathLst>
              <a:path w="6588250" h="11354133">
                <a:moveTo>
                  <a:pt x="0" y="0"/>
                </a:moveTo>
                <a:lnTo>
                  <a:pt x="6588250" y="0"/>
                </a:lnTo>
                <a:lnTo>
                  <a:pt x="6588250" y="11354133"/>
                </a:lnTo>
                <a:lnTo>
                  <a:pt x="0" y="11354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72" b="-4774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09241">
            <a:off x="-6491534" y="4715042"/>
            <a:ext cx="12468760" cy="10133701"/>
          </a:xfrm>
          <a:custGeom>
            <a:avLst/>
            <a:gdLst/>
            <a:ahLst/>
            <a:cxnLst/>
            <a:rect l="l" t="t" r="r" b="b"/>
            <a:pathLst>
              <a:path w="12468760" h="10133701">
                <a:moveTo>
                  <a:pt x="0" y="0"/>
                </a:moveTo>
                <a:lnTo>
                  <a:pt x="12468760" y="0"/>
                </a:lnTo>
                <a:lnTo>
                  <a:pt x="12468760" y="10133701"/>
                </a:lnTo>
                <a:lnTo>
                  <a:pt x="0" y="10133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098875">
            <a:off x="12053620" y="-2458890"/>
            <a:ext cx="12468760" cy="10133701"/>
          </a:xfrm>
          <a:custGeom>
            <a:avLst/>
            <a:gdLst/>
            <a:ahLst/>
            <a:cxnLst/>
            <a:rect l="l" t="t" r="r" b="b"/>
            <a:pathLst>
              <a:path w="12468760" h="10133701">
                <a:moveTo>
                  <a:pt x="0" y="0"/>
                </a:moveTo>
                <a:lnTo>
                  <a:pt x="12468760" y="0"/>
                </a:lnTo>
                <a:lnTo>
                  <a:pt x="12468760" y="10133702"/>
                </a:lnTo>
                <a:lnTo>
                  <a:pt x="0" y="10133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44006" y="2607961"/>
            <a:ext cx="15199989" cy="6976937"/>
            <a:chOff x="0" y="0"/>
            <a:chExt cx="20266652" cy="93025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66661" cy="9302623"/>
            </a:xfrm>
            <a:custGeom>
              <a:avLst/>
              <a:gdLst/>
              <a:ahLst/>
              <a:cxnLst/>
              <a:rect l="l" t="t" r="r" b="b"/>
              <a:pathLst>
                <a:path w="20266661" h="9302623">
                  <a:moveTo>
                    <a:pt x="0" y="0"/>
                  </a:moveTo>
                  <a:lnTo>
                    <a:pt x="20266661" y="0"/>
                  </a:lnTo>
                  <a:lnTo>
                    <a:pt x="20266661" y="9302623"/>
                  </a:lnTo>
                  <a:lnTo>
                    <a:pt x="0" y="9302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181" b="-418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0" y="656923"/>
            <a:ext cx="1828800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9500">
                <a:solidFill>
                  <a:srgbClr val="FFFFFF"/>
                </a:solidFill>
                <a:latin typeface="Titillium Web Bold"/>
              </a:rPr>
              <a:t>SYSTEM ANALYSIS AND DESIGN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2877" y="4725059"/>
            <a:ext cx="15246099" cy="340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Playlist Script"/>
              </a:rPr>
              <a:t>Our website can guide you to your destination </a:t>
            </a:r>
          </a:p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Playlist Script"/>
              </a:rPr>
              <a:t>But</a:t>
            </a:r>
          </a:p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Playlist Script"/>
              </a:rPr>
              <a:t>Our bot is like a friend who can take you to the Destination</a:t>
            </a:r>
          </a:p>
          <a:p>
            <a:pPr algn="l">
              <a:lnSpc>
                <a:spcPts val="6720"/>
              </a:lnSpc>
            </a:pPr>
            <a:endParaRPr lang="en-US" sz="5600">
              <a:solidFill>
                <a:srgbClr val="FFFFFF"/>
              </a:solidFill>
              <a:latin typeface="Playlist Scrip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32729" y="2091362"/>
            <a:ext cx="9215557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79"/>
              </a:lnSpc>
            </a:pPr>
            <a:r>
              <a:rPr lang="en-US" sz="15399">
                <a:solidFill>
                  <a:srgbClr val="CF2525"/>
                </a:solidFill>
                <a:latin typeface="Titillium Web Bold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6989681" y="6006171"/>
            <a:ext cx="12468760" cy="10133701"/>
          </a:xfrm>
          <a:custGeom>
            <a:avLst/>
            <a:gdLst/>
            <a:ahLst/>
            <a:cxnLst/>
            <a:rect l="l" t="t" r="r" b="b"/>
            <a:pathLst>
              <a:path w="12468760" h="10133701">
                <a:moveTo>
                  <a:pt x="0" y="0"/>
                </a:moveTo>
                <a:lnTo>
                  <a:pt x="12468759" y="0"/>
                </a:lnTo>
                <a:lnTo>
                  <a:pt x="12468759" y="10133701"/>
                </a:lnTo>
                <a:lnTo>
                  <a:pt x="0" y="10133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718825">
            <a:off x="10052963" y="-2884419"/>
            <a:ext cx="11119219" cy="6631098"/>
          </a:xfrm>
          <a:custGeom>
            <a:avLst/>
            <a:gdLst/>
            <a:ahLst/>
            <a:cxnLst/>
            <a:rect l="l" t="t" r="r" b="b"/>
            <a:pathLst>
              <a:path w="11119219" h="6631098">
                <a:moveTo>
                  <a:pt x="0" y="0"/>
                </a:moveTo>
                <a:lnTo>
                  <a:pt x="11119219" y="0"/>
                </a:lnTo>
                <a:lnTo>
                  <a:pt x="11119219" y="6631098"/>
                </a:lnTo>
                <a:lnTo>
                  <a:pt x="0" y="6631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4297328" y="431130"/>
            <a:ext cx="2911628" cy="2325663"/>
          </a:xfrm>
          <a:custGeom>
            <a:avLst/>
            <a:gdLst/>
            <a:ahLst/>
            <a:cxnLst/>
            <a:rect l="l" t="t" r="r" b="b"/>
            <a:pathLst>
              <a:path w="2911628" h="2325663">
                <a:moveTo>
                  <a:pt x="2911629" y="0"/>
                </a:moveTo>
                <a:lnTo>
                  <a:pt x="0" y="0"/>
                </a:lnTo>
                <a:lnTo>
                  <a:pt x="0" y="2325663"/>
                </a:lnTo>
                <a:lnTo>
                  <a:pt x="2911629" y="2325663"/>
                </a:lnTo>
                <a:lnTo>
                  <a:pt x="29116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71982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2729" y="2091362"/>
            <a:ext cx="10799900" cy="23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79"/>
              </a:lnSpc>
            </a:pPr>
            <a:r>
              <a:rPr lang="en-US" sz="15399">
                <a:solidFill>
                  <a:srgbClr val="CF2525"/>
                </a:solidFill>
                <a:latin typeface="Titillium Web Bold"/>
              </a:rPr>
              <a:t>References</a:t>
            </a:r>
          </a:p>
        </p:txBody>
      </p:sp>
      <p:sp>
        <p:nvSpPr>
          <p:cNvPr id="3" name="Freeform 3"/>
          <p:cNvSpPr/>
          <p:nvPr/>
        </p:nvSpPr>
        <p:spPr>
          <a:xfrm>
            <a:off x="6989681" y="6006171"/>
            <a:ext cx="12468760" cy="10133701"/>
          </a:xfrm>
          <a:custGeom>
            <a:avLst/>
            <a:gdLst/>
            <a:ahLst/>
            <a:cxnLst/>
            <a:rect l="l" t="t" r="r" b="b"/>
            <a:pathLst>
              <a:path w="12468760" h="10133701">
                <a:moveTo>
                  <a:pt x="0" y="0"/>
                </a:moveTo>
                <a:lnTo>
                  <a:pt x="12468759" y="0"/>
                </a:lnTo>
                <a:lnTo>
                  <a:pt x="12468759" y="10133701"/>
                </a:lnTo>
                <a:lnTo>
                  <a:pt x="0" y="10133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18825">
            <a:off x="10052963" y="-2884419"/>
            <a:ext cx="11119219" cy="6631098"/>
          </a:xfrm>
          <a:custGeom>
            <a:avLst/>
            <a:gdLst/>
            <a:ahLst/>
            <a:cxnLst/>
            <a:rect l="l" t="t" r="r" b="b"/>
            <a:pathLst>
              <a:path w="11119219" h="6631098">
                <a:moveTo>
                  <a:pt x="0" y="0"/>
                </a:moveTo>
                <a:lnTo>
                  <a:pt x="11119219" y="0"/>
                </a:lnTo>
                <a:lnTo>
                  <a:pt x="11119219" y="6631098"/>
                </a:lnTo>
                <a:lnTo>
                  <a:pt x="0" y="6631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3404741" y="297242"/>
            <a:ext cx="2911628" cy="2325663"/>
          </a:xfrm>
          <a:custGeom>
            <a:avLst/>
            <a:gdLst/>
            <a:ahLst/>
            <a:cxnLst/>
            <a:rect l="l" t="t" r="r" b="b"/>
            <a:pathLst>
              <a:path w="2911628" h="2325663">
                <a:moveTo>
                  <a:pt x="2911628" y="0"/>
                </a:moveTo>
                <a:lnTo>
                  <a:pt x="0" y="0"/>
                </a:lnTo>
                <a:lnTo>
                  <a:pt x="0" y="2325663"/>
                </a:lnTo>
                <a:lnTo>
                  <a:pt x="2911628" y="2325663"/>
                </a:lnTo>
                <a:lnTo>
                  <a:pt x="29116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71982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1355" y="4377336"/>
            <a:ext cx="8790027" cy="295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https://ndl.iitkgp.ac.in/</a:t>
            </a:r>
          </a:p>
          <a:p>
            <a:pPr marL="604515" lvl="1" indent="-302257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https://www.programiz.com/</a:t>
            </a:r>
          </a:p>
          <a:p>
            <a:pPr marL="604515" lvl="1" indent="-302257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https://roadmap.sh/</a:t>
            </a:r>
          </a:p>
          <a:p>
            <a:pPr marL="604515" lvl="1" indent="-302257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https://cheatography.com/</a:t>
            </a:r>
          </a:p>
          <a:p>
            <a:pPr marL="604515" lvl="1" indent="-302257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https://dost.cgg.gov.in/</a:t>
            </a:r>
          </a:p>
          <a:p>
            <a:pPr marL="604515" lvl="1" indent="-302257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https://www.eduqfix.com/PayDirect/#/student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34686" y="5896898"/>
            <a:ext cx="1082461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>
                    <a:alpha val="72941"/>
                  </a:srgbClr>
                </a:solidFill>
                <a:latin typeface="Titillium Web"/>
              </a:rPr>
              <a:t>With G-Tech 3.0, students can focus on learning and career development without being overwhelmed by information overload.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FFFFFF">
                  <a:alpha val="72941"/>
                </a:srgbClr>
              </a:solidFill>
              <a:latin typeface="Titillium Web"/>
            </a:endParaRPr>
          </a:p>
        </p:txBody>
      </p:sp>
      <p:sp>
        <p:nvSpPr>
          <p:cNvPr id="3" name="Freeform 3"/>
          <p:cNvSpPr/>
          <p:nvPr/>
        </p:nvSpPr>
        <p:spPr>
          <a:xfrm rot="675951">
            <a:off x="-4594294" y="2478912"/>
            <a:ext cx="11245988" cy="10162284"/>
          </a:xfrm>
          <a:custGeom>
            <a:avLst/>
            <a:gdLst/>
            <a:ahLst/>
            <a:cxnLst/>
            <a:rect l="l" t="t" r="r" b="b"/>
            <a:pathLst>
              <a:path w="11245988" h="10162284">
                <a:moveTo>
                  <a:pt x="0" y="0"/>
                </a:moveTo>
                <a:lnTo>
                  <a:pt x="11245988" y="0"/>
                </a:lnTo>
                <a:lnTo>
                  <a:pt x="11245988" y="10162284"/>
                </a:lnTo>
                <a:lnTo>
                  <a:pt x="0" y="1016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65713" y="2998083"/>
            <a:ext cx="7315200" cy="2715768"/>
          </a:xfrm>
          <a:custGeom>
            <a:avLst/>
            <a:gdLst/>
            <a:ahLst/>
            <a:cxnLst/>
            <a:rect l="l" t="t" r="r" b="b"/>
            <a:pathLst>
              <a:path w="7315200" h="2715768">
                <a:moveTo>
                  <a:pt x="0" y="0"/>
                </a:moveTo>
                <a:lnTo>
                  <a:pt x="7315200" y="0"/>
                </a:lnTo>
                <a:lnTo>
                  <a:pt x="7315200" y="2715768"/>
                </a:lnTo>
                <a:lnTo>
                  <a:pt x="0" y="271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91539">
            <a:off x="-4596903" y="4218921"/>
            <a:ext cx="12951676" cy="10078759"/>
          </a:xfrm>
          <a:custGeom>
            <a:avLst/>
            <a:gdLst/>
            <a:ahLst/>
            <a:cxnLst/>
            <a:rect l="l" t="t" r="r" b="b"/>
            <a:pathLst>
              <a:path w="12951676" h="10078759">
                <a:moveTo>
                  <a:pt x="0" y="0"/>
                </a:moveTo>
                <a:lnTo>
                  <a:pt x="12951676" y="0"/>
                </a:lnTo>
                <a:lnTo>
                  <a:pt x="12951676" y="10078758"/>
                </a:lnTo>
                <a:lnTo>
                  <a:pt x="0" y="10078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92788" y="2297252"/>
            <a:ext cx="4254991" cy="5711397"/>
          </a:xfrm>
          <a:custGeom>
            <a:avLst/>
            <a:gdLst/>
            <a:ahLst/>
            <a:cxnLst/>
            <a:rect l="l" t="t" r="r" b="b"/>
            <a:pathLst>
              <a:path w="4254991" h="5711397">
                <a:moveTo>
                  <a:pt x="0" y="0"/>
                </a:moveTo>
                <a:lnTo>
                  <a:pt x="4254991" y="0"/>
                </a:lnTo>
                <a:lnTo>
                  <a:pt x="4254991" y="5711397"/>
                </a:lnTo>
                <a:lnTo>
                  <a:pt x="0" y="571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0231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047779" y="575838"/>
            <a:ext cx="6573328" cy="4114800"/>
            <a:chOff x="0" y="0"/>
            <a:chExt cx="8764438" cy="548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64438" cy="5486400"/>
            </a:xfrm>
            <a:custGeom>
              <a:avLst/>
              <a:gdLst/>
              <a:ahLst/>
              <a:cxnLst/>
              <a:rect l="l" t="t" r="r" b="b"/>
              <a:pathLst>
                <a:path w="8764438" h="5486400">
                  <a:moveTo>
                    <a:pt x="0" y="0"/>
                  </a:moveTo>
                  <a:lnTo>
                    <a:pt x="8764438" y="0"/>
                  </a:lnTo>
                  <a:lnTo>
                    <a:pt x="876443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471731" y="1874211"/>
              <a:ext cx="6926860" cy="2382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dirty="0">
                  <a:solidFill>
                    <a:srgbClr val="000000"/>
                  </a:solidFill>
                  <a:latin typeface="Canva Sans Bold"/>
                </a:rPr>
                <a:t>What do you want?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503685" y="1028700"/>
          <a:ext cx="7734300" cy="8369299"/>
        </p:xfrm>
        <a:graphic>
          <a:graphicData uri="http://schemas.openxmlformats.org/drawingml/2006/table">
            <a:tbl>
              <a:tblPr/>
              <a:tblGrid>
                <a:gridCol w="1251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2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92810">
                <a:tc>
                  <a:txBody>
                    <a:bodyPr/>
                    <a:lstStyle/>
                    <a:p>
                      <a:pPr algn="l">
                        <a:lnSpc>
                          <a:spcPts val="7839"/>
                        </a:lnSpc>
                        <a:defRPr/>
                      </a:pPr>
                      <a:r>
                        <a:rPr lang="en-US" sz="5599">
                          <a:solidFill>
                            <a:srgbClr val="DD3232"/>
                          </a:solidFill>
                          <a:latin typeface="Titillium Web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tillium Web"/>
                        </a:rPr>
                        <a:t>WHAT IS G-TECH 3.0 ?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54">
                <a:tc>
                  <a:txBody>
                    <a:bodyPr/>
                    <a:lstStyle/>
                    <a:p>
                      <a:pPr algn="l">
                        <a:lnSpc>
                          <a:spcPts val="7839"/>
                        </a:lnSpc>
                        <a:defRPr/>
                      </a:pPr>
                      <a:r>
                        <a:rPr lang="en-US" sz="5599">
                          <a:solidFill>
                            <a:srgbClr val="DD3232"/>
                          </a:solidFill>
                          <a:latin typeface="Titillium Web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tillium Web"/>
                        </a:rPr>
                        <a:t>AIMS AND OBJECTIVES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4525">
                <a:tc>
                  <a:txBody>
                    <a:bodyPr/>
                    <a:lstStyle/>
                    <a:p>
                      <a:pPr algn="l">
                        <a:lnSpc>
                          <a:spcPts val="7839"/>
                        </a:lnSpc>
                        <a:defRPr/>
                      </a:pPr>
                      <a:r>
                        <a:rPr lang="en-US" sz="5599">
                          <a:solidFill>
                            <a:srgbClr val="DD3232"/>
                          </a:solidFill>
                          <a:latin typeface="Titillium Web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tillium Web"/>
                        </a:rPr>
                        <a:t>SCOPE OF THE PROJECT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54">
                <a:tc>
                  <a:txBody>
                    <a:bodyPr/>
                    <a:lstStyle/>
                    <a:p>
                      <a:pPr algn="l">
                        <a:lnSpc>
                          <a:spcPts val="7839"/>
                        </a:lnSpc>
                        <a:defRPr/>
                      </a:pPr>
                      <a:r>
                        <a:rPr lang="en-US" sz="5599">
                          <a:solidFill>
                            <a:srgbClr val="DD3232"/>
                          </a:solidFill>
                          <a:latin typeface="Titillium Web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tillium Web"/>
                        </a:rPr>
                        <a:t>PROJECT SPECIFICATION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456">
                <a:tc>
                  <a:txBody>
                    <a:bodyPr/>
                    <a:lstStyle/>
                    <a:p>
                      <a:pPr algn="l">
                        <a:lnSpc>
                          <a:spcPts val="7839"/>
                        </a:lnSpc>
                        <a:defRPr/>
                      </a:pPr>
                      <a:r>
                        <a:rPr lang="en-US" sz="5599">
                          <a:solidFill>
                            <a:srgbClr val="DD3232"/>
                          </a:solidFill>
                          <a:latin typeface="Titillium Web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tillium Web"/>
                        </a:rPr>
                        <a:t>SYSTEM CONFIGURATION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rot="-9591539">
            <a:off x="-4596903" y="4218921"/>
            <a:ext cx="12951676" cy="10078759"/>
          </a:xfrm>
          <a:custGeom>
            <a:avLst/>
            <a:gdLst/>
            <a:ahLst/>
            <a:cxnLst/>
            <a:rect l="l" t="t" r="r" b="b"/>
            <a:pathLst>
              <a:path w="12951676" h="10078759">
                <a:moveTo>
                  <a:pt x="0" y="0"/>
                </a:moveTo>
                <a:lnTo>
                  <a:pt x="12951676" y="0"/>
                </a:lnTo>
                <a:lnTo>
                  <a:pt x="12951676" y="10078758"/>
                </a:lnTo>
                <a:lnTo>
                  <a:pt x="0" y="10078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93112" y="3205163"/>
            <a:ext cx="4254991" cy="5711397"/>
          </a:xfrm>
          <a:custGeom>
            <a:avLst/>
            <a:gdLst/>
            <a:ahLst/>
            <a:cxnLst/>
            <a:rect l="l" t="t" r="r" b="b"/>
            <a:pathLst>
              <a:path w="4254991" h="5711397">
                <a:moveTo>
                  <a:pt x="0" y="0"/>
                </a:moveTo>
                <a:lnTo>
                  <a:pt x="4254990" y="0"/>
                </a:lnTo>
                <a:lnTo>
                  <a:pt x="4254990" y="5711397"/>
                </a:lnTo>
                <a:lnTo>
                  <a:pt x="0" y="571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85792"/>
            <a:ext cx="7890851" cy="141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40"/>
              </a:lnSpc>
            </a:pPr>
            <a:r>
              <a:rPr lang="en-US" sz="10400">
                <a:solidFill>
                  <a:srgbClr val="FFFFFF"/>
                </a:solidFill>
                <a:latin typeface="Titillium Web Bold"/>
              </a:rPr>
              <a:t>Outline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81288"/>
            <a:ext cx="789085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Titillium Web"/>
              </a:rPr>
              <a:t>What we'll cover in this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231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503685" y="1028700"/>
          <a:ext cx="7734300" cy="8369299"/>
        </p:xfrm>
        <a:graphic>
          <a:graphicData uri="http://schemas.openxmlformats.org/drawingml/2006/table">
            <a:tbl>
              <a:tblPr/>
              <a:tblGrid>
                <a:gridCol w="1251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2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92810">
                <a:tc>
                  <a:txBody>
                    <a:bodyPr/>
                    <a:lstStyle/>
                    <a:p>
                      <a:pPr algn="l">
                        <a:lnSpc>
                          <a:spcPts val="7839"/>
                        </a:lnSpc>
                        <a:defRPr/>
                      </a:pPr>
                      <a:r>
                        <a:rPr lang="en-US" sz="5599">
                          <a:solidFill>
                            <a:srgbClr val="DD3232"/>
                          </a:solidFill>
                          <a:latin typeface="Titillium Web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tillium Web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54">
                <a:tc>
                  <a:txBody>
                    <a:bodyPr/>
                    <a:lstStyle/>
                    <a:p>
                      <a:pPr algn="l">
                        <a:lnSpc>
                          <a:spcPts val="7839"/>
                        </a:lnSpc>
                        <a:defRPr/>
                      </a:pPr>
                      <a:r>
                        <a:rPr lang="en-US" sz="5599">
                          <a:solidFill>
                            <a:srgbClr val="DD3232"/>
                          </a:solidFill>
                          <a:latin typeface="Titillium Web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tillium Web"/>
                        </a:rPr>
                        <a:t>SYSTEM ANALYSIS AND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4525">
                <a:tc>
                  <a:txBody>
                    <a:bodyPr/>
                    <a:lstStyle/>
                    <a:p>
                      <a:pPr algn="l">
                        <a:lnSpc>
                          <a:spcPts val="7839"/>
                        </a:lnSpc>
                        <a:defRPr/>
                      </a:pPr>
                      <a:r>
                        <a:rPr lang="en-US" sz="5599">
                          <a:solidFill>
                            <a:srgbClr val="DD3232"/>
                          </a:solidFill>
                          <a:latin typeface="Titillium Web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tillium Web"/>
                        </a:rPr>
                        <a:t>ROLES OF PROPOSED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54">
                <a:tc>
                  <a:txBody>
                    <a:bodyPr/>
                    <a:lstStyle/>
                    <a:p>
                      <a:pPr algn="l">
                        <a:lnSpc>
                          <a:spcPts val="7839"/>
                        </a:lnSpc>
                        <a:defRPr/>
                      </a:pPr>
                      <a:r>
                        <a:rPr lang="en-US" sz="5599">
                          <a:solidFill>
                            <a:srgbClr val="DD3232"/>
                          </a:solidFill>
                          <a:latin typeface="Titillium Web Bold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tillium Web"/>
                        </a:rPr>
                        <a:t>PRACTICAL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456">
                <a:tc>
                  <a:txBody>
                    <a:bodyPr/>
                    <a:lstStyle/>
                    <a:p>
                      <a:pPr algn="l">
                        <a:lnSpc>
                          <a:spcPts val="7839"/>
                        </a:lnSpc>
                        <a:defRPr/>
                      </a:pPr>
                      <a:r>
                        <a:rPr lang="en-US" sz="5599">
                          <a:solidFill>
                            <a:srgbClr val="DD3232"/>
                          </a:solidFill>
                          <a:latin typeface="Titillium Web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Titillium Web"/>
                        </a:rPr>
                        <a:t>CONCLUSION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1085792"/>
            <a:ext cx="7890851" cy="141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40"/>
              </a:lnSpc>
            </a:pPr>
            <a:r>
              <a:rPr lang="en-US" sz="10400">
                <a:solidFill>
                  <a:srgbClr val="FFFFFF"/>
                </a:solidFill>
                <a:latin typeface="Titillium Web Bold"/>
              </a:rPr>
              <a:t>Outline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81288"/>
            <a:ext cx="789085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Titillium Web"/>
              </a:rPr>
              <a:t>What we'll cover in this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0231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  <p:sp>
        <p:nvSpPr>
          <p:cNvPr id="6" name="Freeform 6"/>
          <p:cNvSpPr/>
          <p:nvPr/>
        </p:nvSpPr>
        <p:spPr>
          <a:xfrm rot="-9591539">
            <a:off x="-4596903" y="4218921"/>
            <a:ext cx="12951676" cy="10078759"/>
          </a:xfrm>
          <a:custGeom>
            <a:avLst/>
            <a:gdLst/>
            <a:ahLst/>
            <a:cxnLst/>
            <a:rect l="l" t="t" r="r" b="b"/>
            <a:pathLst>
              <a:path w="12951676" h="10078759">
                <a:moveTo>
                  <a:pt x="0" y="0"/>
                </a:moveTo>
                <a:lnTo>
                  <a:pt x="12951676" y="0"/>
                </a:lnTo>
                <a:lnTo>
                  <a:pt x="12951676" y="10078758"/>
                </a:lnTo>
                <a:lnTo>
                  <a:pt x="0" y="10078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74125" y="3205163"/>
            <a:ext cx="3371302" cy="4525237"/>
          </a:xfrm>
          <a:custGeom>
            <a:avLst/>
            <a:gdLst/>
            <a:ahLst/>
            <a:cxnLst/>
            <a:rect l="l" t="t" r="r" b="b"/>
            <a:pathLst>
              <a:path w="3371302" h="4525237">
                <a:moveTo>
                  <a:pt x="0" y="0"/>
                </a:moveTo>
                <a:lnTo>
                  <a:pt x="3371302" y="0"/>
                </a:lnTo>
                <a:lnTo>
                  <a:pt x="3371302" y="4525237"/>
                </a:lnTo>
                <a:lnTo>
                  <a:pt x="0" y="452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09657" y="1028700"/>
            <a:ext cx="6349643" cy="8229600"/>
          </a:xfrm>
          <a:custGeom>
            <a:avLst/>
            <a:gdLst/>
            <a:ahLst/>
            <a:cxnLst/>
            <a:rect l="l" t="t" r="r" b="b"/>
            <a:pathLst>
              <a:path w="6349643" h="8229600">
                <a:moveTo>
                  <a:pt x="0" y="0"/>
                </a:moveTo>
                <a:lnTo>
                  <a:pt x="6349643" y="0"/>
                </a:lnTo>
                <a:lnTo>
                  <a:pt x="63496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6" r="-6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082068"/>
            <a:ext cx="8857987" cy="94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Titillium Web Bold"/>
              </a:rPr>
              <a:t>WHAT IS G-TECH 3.0?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81315"/>
            <a:ext cx="8857987" cy="472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/>
          </a:p>
          <a:p>
            <a:pPr marL="800101" lvl="2" indent="-266700" algn="l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Titillium Web"/>
              </a:rPr>
              <a:t>Gtech 3.0 is a chatbot for the online website called G-tutor which offers a wide range of educational materials, including notes, cheatsheets, and projects ideas, serving students' diverse needs.</a:t>
            </a:r>
          </a:p>
          <a:p>
            <a:pPr marL="800101" lvl="2" indent="-266700" algn="l">
              <a:lnSpc>
                <a:spcPts val="4200"/>
              </a:lnSpc>
            </a:pPr>
            <a:endParaRPr lang="en-US" sz="3500">
              <a:solidFill>
                <a:srgbClr val="FFFFFF"/>
              </a:solidFill>
              <a:latin typeface="Titillium Web"/>
            </a:endParaRPr>
          </a:p>
          <a:p>
            <a:pPr marL="800101" lvl="2" indent="-266700" algn="l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Titillium Web"/>
              </a:rPr>
              <a:t>Gtech is optimized for learning, testing, and training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0231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  <p:sp>
        <p:nvSpPr>
          <p:cNvPr id="6" name="Freeform 6"/>
          <p:cNvSpPr/>
          <p:nvPr/>
        </p:nvSpPr>
        <p:spPr>
          <a:xfrm rot="6627211">
            <a:off x="-1907457" y="8697390"/>
            <a:ext cx="12299507" cy="8989822"/>
          </a:xfrm>
          <a:custGeom>
            <a:avLst/>
            <a:gdLst/>
            <a:ahLst/>
            <a:cxnLst/>
            <a:rect l="l" t="t" r="r" b="b"/>
            <a:pathLst>
              <a:path w="12299507" h="8989822">
                <a:moveTo>
                  <a:pt x="0" y="0"/>
                </a:moveTo>
                <a:lnTo>
                  <a:pt x="12299507" y="0"/>
                </a:lnTo>
                <a:lnTo>
                  <a:pt x="12299507" y="8989821"/>
                </a:lnTo>
                <a:lnTo>
                  <a:pt x="0" y="8989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3938" y="4923936"/>
          <a:ext cx="16230600" cy="5943600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3600">
                <a:tc>
                  <a:txBody>
                    <a:bodyPr/>
                    <a:lstStyle/>
                    <a:p>
                      <a:pPr algn="l">
                        <a:lnSpc>
                          <a:spcPts val="4548"/>
                        </a:lnSpc>
                        <a:defRPr/>
                      </a:pPr>
                      <a:r>
                        <a:rPr lang="en-US" sz="3499">
                          <a:solidFill>
                            <a:srgbClr val="FA643F"/>
                          </a:solidFill>
                          <a:latin typeface="Titillium Web Bold"/>
                        </a:rPr>
                        <a:t>01</a:t>
                      </a: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itillium Web"/>
                        </a:rPr>
                        <a:t>Our Aim is to provide a easyway to get rid of the confusion to start your programming journey with roadmaps, cheatsheets, compilers, notes all at one place ,so we developed this "G-tech 3.0".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550"/>
                        </a:lnSpc>
                        <a:defRPr/>
                      </a:pPr>
                      <a:r>
                        <a:rPr lang="en-US" sz="3500">
                          <a:solidFill>
                            <a:srgbClr val="FA643F"/>
                          </a:solidFill>
                          <a:latin typeface="Titillium Web Bold"/>
                        </a:rPr>
                        <a:t>02</a:t>
                      </a:r>
                      <a:endParaRPr lang="en-US" sz="1100"/>
                    </a:p>
                    <a:p>
                      <a:pPr algn="l">
                        <a:lnSpc>
                          <a:spcPts val="3640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itillium Web"/>
                        </a:rPr>
                        <a:t>To reduce information overload and save students' time by providing quick and relevant assistance by implementing a conversational bot.</a:t>
                      </a:r>
                    </a:p>
                    <a:p>
                      <a:pPr algn="l">
                        <a:lnSpc>
                          <a:spcPts val="3640"/>
                        </a:lnSpc>
                      </a:pPr>
                      <a:endParaRPr lang="en-US" sz="2799">
                        <a:solidFill>
                          <a:srgbClr val="FFFFFF"/>
                        </a:solidFill>
                        <a:latin typeface="Titillium Web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9997695" y="1047750"/>
            <a:ext cx="392597" cy="392597"/>
          </a:xfrm>
          <a:custGeom>
            <a:avLst/>
            <a:gdLst/>
            <a:ahLst/>
            <a:cxnLst/>
            <a:rect l="l" t="t" r="r" b="b"/>
            <a:pathLst>
              <a:path w="392597" h="392597">
                <a:moveTo>
                  <a:pt x="0" y="0"/>
                </a:moveTo>
                <a:lnTo>
                  <a:pt x="392597" y="0"/>
                </a:lnTo>
                <a:lnTo>
                  <a:pt x="392597" y="392597"/>
                </a:lnTo>
                <a:lnTo>
                  <a:pt x="0" y="392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11874" y="1668801"/>
            <a:ext cx="7890851" cy="283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40"/>
              </a:lnSpc>
            </a:pPr>
            <a:r>
              <a:rPr lang="en-US" sz="10400">
                <a:solidFill>
                  <a:srgbClr val="FFFFFF"/>
                </a:solidFill>
                <a:latin typeface="Titillium Web Bold"/>
              </a:rPr>
              <a:t>AIMS AND OBJECTIVES</a:t>
            </a:r>
          </a:p>
        </p:txBody>
      </p:sp>
      <p:sp>
        <p:nvSpPr>
          <p:cNvPr id="5" name="Freeform 5"/>
          <p:cNvSpPr/>
          <p:nvPr/>
        </p:nvSpPr>
        <p:spPr>
          <a:xfrm rot="1718825">
            <a:off x="9823751" y="-994854"/>
            <a:ext cx="11119219" cy="6631098"/>
          </a:xfrm>
          <a:custGeom>
            <a:avLst/>
            <a:gdLst/>
            <a:ahLst/>
            <a:cxnLst/>
            <a:rect l="l" t="t" r="r" b="b"/>
            <a:pathLst>
              <a:path w="11119219" h="6631098">
                <a:moveTo>
                  <a:pt x="0" y="0"/>
                </a:moveTo>
                <a:lnTo>
                  <a:pt x="11119219" y="0"/>
                </a:lnTo>
                <a:lnTo>
                  <a:pt x="11119219" y="6631098"/>
                </a:lnTo>
                <a:lnTo>
                  <a:pt x="0" y="6631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3938" y="2320695"/>
            <a:ext cx="2510076" cy="2381435"/>
          </a:xfrm>
          <a:custGeom>
            <a:avLst/>
            <a:gdLst/>
            <a:ahLst/>
            <a:cxnLst/>
            <a:rect l="l" t="t" r="r" b="b"/>
            <a:pathLst>
              <a:path w="2510076" h="2381435">
                <a:moveTo>
                  <a:pt x="0" y="0"/>
                </a:moveTo>
                <a:lnTo>
                  <a:pt x="2510076" y="0"/>
                </a:lnTo>
                <a:lnTo>
                  <a:pt x="2510076" y="2381435"/>
                </a:lnTo>
                <a:lnTo>
                  <a:pt x="0" y="23814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23653" y="70231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1523" y="8558532"/>
            <a:ext cx="9190791" cy="6985001"/>
          </a:xfrm>
          <a:custGeom>
            <a:avLst/>
            <a:gdLst/>
            <a:ahLst/>
            <a:cxnLst/>
            <a:rect l="l" t="t" r="r" b="b"/>
            <a:pathLst>
              <a:path w="9190791" h="6985001">
                <a:moveTo>
                  <a:pt x="0" y="0"/>
                </a:moveTo>
                <a:lnTo>
                  <a:pt x="9190791" y="0"/>
                </a:lnTo>
                <a:lnTo>
                  <a:pt x="9190791" y="6985001"/>
                </a:lnTo>
                <a:lnTo>
                  <a:pt x="0" y="6985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78018" y="3151476"/>
            <a:ext cx="2881282" cy="6661924"/>
          </a:xfrm>
          <a:custGeom>
            <a:avLst/>
            <a:gdLst/>
            <a:ahLst/>
            <a:cxnLst/>
            <a:rect l="l" t="t" r="r" b="b"/>
            <a:pathLst>
              <a:path w="2881282" h="6661924">
                <a:moveTo>
                  <a:pt x="0" y="0"/>
                </a:moveTo>
                <a:lnTo>
                  <a:pt x="2881282" y="0"/>
                </a:lnTo>
                <a:lnTo>
                  <a:pt x="2881282" y="6661924"/>
                </a:lnTo>
                <a:lnTo>
                  <a:pt x="0" y="6661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00774">
            <a:off x="12050889" y="289755"/>
            <a:ext cx="3160762" cy="3536517"/>
          </a:xfrm>
          <a:custGeom>
            <a:avLst/>
            <a:gdLst/>
            <a:ahLst/>
            <a:cxnLst/>
            <a:rect l="l" t="t" r="r" b="b"/>
            <a:pathLst>
              <a:path w="3160762" h="3536517">
                <a:moveTo>
                  <a:pt x="0" y="0"/>
                </a:moveTo>
                <a:lnTo>
                  <a:pt x="3160762" y="0"/>
                </a:lnTo>
                <a:lnTo>
                  <a:pt x="3160762" y="3536518"/>
                </a:lnTo>
                <a:lnTo>
                  <a:pt x="0" y="3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504411"/>
            <a:ext cx="11162619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40"/>
              </a:lnSpc>
            </a:pPr>
            <a:r>
              <a:rPr lang="en-US" sz="10400">
                <a:solidFill>
                  <a:srgbClr val="FFFFFF"/>
                </a:solidFill>
                <a:latin typeface="Titillium Web Bold"/>
              </a:rPr>
              <a:t>WHY G-TECH 3.0?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653282"/>
            <a:ext cx="10485099" cy="38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678" lvl="2" indent="-228559" algn="l">
              <a:lnSpc>
                <a:spcPts val="3898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itillium Web"/>
              </a:rPr>
              <a:t>In this era, skill is very important for any student but the real problem to gain knowledge is not lack of information but, the real problem is information overload.</a:t>
            </a:r>
          </a:p>
          <a:p>
            <a:pPr marL="685678" lvl="2" indent="-228559" algn="l">
              <a:lnSpc>
                <a:spcPts val="3898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itillium Web"/>
              </a:rPr>
              <a:t>We have lots of sources in the internet which creates a confusion.</a:t>
            </a:r>
          </a:p>
          <a:p>
            <a:pPr marL="685678" lvl="2" indent="-228559" algn="l">
              <a:lnSpc>
                <a:spcPts val="3898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Titillium Web"/>
              </a:rPr>
              <a:t>To overcome these problems we thought of introducing a bot called G-Tech 3.0.</a:t>
            </a:r>
          </a:p>
          <a:p>
            <a:pPr marL="685678" lvl="2" indent="-228559" algn="l">
              <a:lnSpc>
                <a:spcPts val="3898"/>
              </a:lnSpc>
            </a:pPr>
            <a:endParaRPr lang="en-US" sz="2999">
              <a:solidFill>
                <a:srgbClr val="FFFFFF"/>
              </a:solidFill>
              <a:latin typeface="Titillium Web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70231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09604"/>
            <a:ext cx="7890851" cy="283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40"/>
              </a:lnSpc>
            </a:pPr>
            <a:r>
              <a:rPr lang="en-US" sz="10400">
                <a:solidFill>
                  <a:srgbClr val="FFFFFF"/>
                </a:solidFill>
                <a:latin typeface="Titillium Web Bold"/>
              </a:rPr>
              <a:t>SCOPE OF THE 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606300" y="740410"/>
            <a:ext cx="8014948" cy="272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239" lvl="2" indent="-198080" algn="l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Titillium Web"/>
              </a:rPr>
              <a:t>Developing an intelligent bot, G-Tech 3.0, to assist students in navigating G-Tutor.</a:t>
            </a:r>
          </a:p>
          <a:p>
            <a:pPr marL="594239" lvl="2" indent="-198080" algn="l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Titillium Web"/>
              </a:rPr>
              <a:t>The website improves the efficiency study of students and saves time while browsing.</a:t>
            </a:r>
          </a:p>
          <a:p>
            <a:pPr marL="594239" lvl="2" indent="-198080" algn="l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Titillium Web"/>
              </a:rPr>
              <a:t>One website can serve many things at a time but one chatbot can serve you only what you need at a time.</a:t>
            </a:r>
          </a:p>
        </p:txBody>
      </p:sp>
      <p:sp>
        <p:nvSpPr>
          <p:cNvPr id="4" name="Freeform 4"/>
          <p:cNvSpPr/>
          <p:nvPr/>
        </p:nvSpPr>
        <p:spPr>
          <a:xfrm>
            <a:off x="16003377" y="-3362668"/>
            <a:ext cx="7891821" cy="7820077"/>
          </a:xfrm>
          <a:custGeom>
            <a:avLst/>
            <a:gdLst/>
            <a:ahLst/>
            <a:cxnLst/>
            <a:rect l="l" t="t" r="r" b="b"/>
            <a:pathLst>
              <a:path w="7891821" h="7820077">
                <a:moveTo>
                  <a:pt x="0" y="0"/>
                </a:moveTo>
                <a:lnTo>
                  <a:pt x="7891821" y="0"/>
                </a:lnTo>
                <a:lnTo>
                  <a:pt x="7891821" y="7820076"/>
                </a:lnTo>
                <a:lnTo>
                  <a:pt x="0" y="782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7543" y="5143500"/>
            <a:ext cx="3945425" cy="3555815"/>
          </a:xfrm>
          <a:custGeom>
            <a:avLst/>
            <a:gdLst/>
            <a:ahLst/>
            <a:cxnLst/>
            <a:rect l="l" t="t" r="r" b="b"/>
            <a:pathLst>
              <a:path w="3945425" h="3555815">
                <a:moveTo>
                  <a:pt x="0" y="0"/>
                </a:moveTo>
                <a:lnTo>
                  <a:pt x="3945425" y="0"/>
                </a:lnTo>
                <a:lnTo>
                  <a:pt x="3945425" y="3555815"/>
                </a:lnTo>
                <a:lnTo>
                  <a:pt x="0" y="3555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01314" y="4457408"/>
            <a:ext cx="8802063" cy="4951160"/>
          </a:xfrm>
          <a:custGeom>
            <a:avLst/>
            <a:gdLst/>
            <a:ahLst/>
            <a:cxnLst/>
            <a:rect l="l" t="t" r="r" b="b"/>
            <a:pathLst>
              <a:path w="8802063" h="4951160">
                <a:moveTo>
                  <a:pt x="0" y="0"/>
                </a:moveTo>
                <a:lnTo>
                  <a:pt x="8802063" y="0"/>
                </a:lnTo>
                <a:lnTo>
                  <a:pt x="8802063" y="4951161"/>
                </a:lnTo>
                <a:lnTo>
                  <a:pt x="0" y="4951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222" b="-922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90220"/>
            <a:ext cx="3006050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>
                    <a:alpha val="50588"/>
                  </a:srgbClr>
                </a:solidFill>
                <a:latin typeface="Titillium Web Bold"/>
              </a:rPr>
              <a:t>G-TECH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42403" y="4672012"/>
            <a:ext cx="13345597" cy="338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37" lvl="1" indent="-485769">
              <a:lnSpc>
                <a:spcPts val="5399"/>
              </a:lnSpc>
              <a:buFont typeface="Arial"/>
              <a:buChar char="•"/>
            </a:pPr>
            <a:r>
              <a:rPr lang="en-US" sz="4499">
                <a:solidFill>
                  <a:srgbClr val="FFFFFF"/>
                </a:solidFill>
                <a:latin typeface="Titillium Web"/>
              </a:rPr>
              <a:t>G-Tech 3.0 will be a chatbot application</a:t>
            </a:r>
          </a:p>
          <a:p>
            <a:pPr marL="971537" lvl="1" indent="-485769">
              <a:lnSpc>
                <a:spcPts val="5399"/>
              </a:lnSpc>
              <a:buFont typeface="Arial"/>
              <a:buChar char="•"/>
            </a:pPr>
            <a:r>
              <a:rPr lang="en-US" sz="4499">
                <a:solidFill>
                  <a:srgbClr val="FFFFFF"/>
                </a:solidFill>
                <a:latin typeface="Titillium Web"/>
              </a:rPr>
              <a:t>It will utilize Natural Language Processing (NLP) to understand user queries</a:t>
            </a:r>
          </a:p>
          <a:p>
            <a:pPr marL="971537" lvl="1" indent="-485769">
              <a:lnSpc>
                <a:spcPts val="5399"/>
              </a:lnSpc>
              <a:buFont typeface="Arial"/>
              <a:buChar char="•"/>
            </a:pPr>
            <a:r>
              <a:rPr lang="en-US" sz="4499">
                <a:solidFill>
                  <a:srgbClr val="FFFFFF"/>
                </a:solidFill>
                <a:latin typeface="Titillium Web"/>
              </a:rPr>
              <a:t>The bot will be integrated with the G-Tutor 2.0 website</a:t>
            </a:r>
          </a:p>
        </p:txBody>
      </p:sp>
      <p:sp>
        <p:nvSpPr>
          <p:cNvPr id="3" name="Freeform 3"/>
          <p:cNvSpPr/>
          <p:nvPr/>
        </p:nvSpPr>
        <p:spPr>
          <a:xfrm rot="1718825">
            <a:off x="-5178862" y="4737839"/>
            <a:ext cx="11119219" cy="6631098"/>
          </a:xfrm>
          <a:custGeom>
            <a:avLst/>
            <a:gdLst/>
            <a:ahLst/>
            <a:cxnLst/>
            <a:rect l="l" t="t" r="r" b="b"/>
            <a:pathLst>
              <a:path w="11119219" h="6631098">
                <a:moveTo>
                  <a:pt x="0" y="0"/>
                </a:moveTo>
                <a:lnTo>
                  <a:pt x="11119220" y="0"/>
                </a:lnTo>
                <a:lnTo>
                  <a:pt x="11119220" y="6631097"/>
                </a:lnTo>
                <a:lnTo>
                  <a:pt x="0" y="6631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7603" y="5572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26269" y="1349951"/>
            <a:ext cx="7890851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20"/>
              </a:lnSpc>
            </a:pPr>
            <a:r>
              <a:rPr lang="en-US" sz="8200">
                <a:solidFill>
                  <a:srgbClr val="FFFFFF"/>
                </a:solidFill>
                <a:latin typeface="Titillium Web Bold"/>
              </a:rPr>
              <a:t>Project Specifications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633</Words>
  <Application>Microsoft Office PowerPoint</Application>
  <PresentationFormat>Custom</PresentationFormat>
  <Paragraphs>107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Titillium Web Bold</vt:lpstr>
      <vt:lpstr>Playfair Display SC Bold</vt:lpstr>
      <vt:lpstr>Playlist Script</vt:lpstr>
      <vt:lpstr>Arial</vt:lpstr>
      <vt:lpstr>Titillium Web</vt:lpstr>
      <vt:lpstr>Canva Sans Bold</vt:lpstr>
      <vt:lpstr>Calibri</vt:lpstr>
      <vt:lpstr>Titillium Web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Red Simple and Professional Presentation Skills Workshop Webinar Keynote Presentation.pptx</dc:title>
  <dc:creator>NITHISH RAJPUTH</dc:creator>
  <cp:lastModifiedBy>NITHISH RAJPUTH</cp:lastModifiedBy>
  <cp:revision>2</cp:revision>
  <dcterms:created xsi:type="dcterms:W3CDTF">2006-08-16T00:00:00Z</dcterms:created>
  <dcterms:modified xsi:type="dcterms:W3CDTF">2024-04-04T06:00:07Z</dcterms:modified>
  <dc:identifier>DAGAiPpJu9g</dc:identifier>
</cp:coreProperties>
</file>